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Black"/>
      <p:bold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42">
          <p15:clr>
            <a:srgbClr val="747775"/>
          </p15:clr>
        </p15:guide>
        <p15:guide id="2" orient="horz" pos="1215">
          <p15:clr>
            <a:srgbClr val="747775"/>
          </p15:clr>
        </p15:guide>
        <p15:guide id="3" pos="250">
          <p15:clr>
            <a:srgbClr val="747775"/>
          </p15:clr>
        </p15:guide>
        <p15:guide id="4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42" orient="horz"/>
        <p:guide pos="1215" orient="horz"/>
        <p:guide pos="250"/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Black-bold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8164cd8e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38164cd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8164cd8e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38164cd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1116be06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1116be0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116be067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116be0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114a1cf55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114a1cf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14a1cf55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14a1cf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38164cd8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38164c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38164cd8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38164cd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727150" y="1680900"/>
            <a:ext cx="33132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dk1"/>
                </a:solidFill>
              </a:rPr>
              <a:t>Tax Identification Numbers of the World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34343"/>
                </a:solidFill>
              </a:rPr>
              <a:t>Receita Federal do Brasil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Rio de Janeiro (Fornecido por Getty Images)" id="60" name="Google Shape;60;p13"/>
          <p:cNvPicPr preferRelativeResize="0"/>
          <p:nvPr/>
        </p:nvPicPr>
        <p:blipFill rotWithShape="1">
          <a:blip r:embed="rId3">
            <a:alphaModFix amt="35000"/>
          </a:blip>
          <a:srcRect b="0" l="27099" r="18166" t="0"/>
          <a:stretch/>
        </p:blipFill>
        <p:spPr>
          <a:xfrm>
            <a:off x="76200" y="70650"/>
            <a:ext cx="1822198" cy="5002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The Statue of Liberty in New York City, New York, USA (Fornecido por Getty Images)" id="61" name="Google Shape;61;p13"/>
          <p:cNvPicPr preferRelativeResize="0"/>
          <p:nvPr/>
        </p:nvPicPr>
        <p:blipFill rotWithShape="1">
          <a:blip r:embed="rId4">
            <a:alphaModFix amt="35000"/>
          </a:blip>
          <a:srcRect b="0" l="18566" r="26618" t="0"/>
          <a:stretch/>
        </p:blipFill>
        <p:spPr>
          <a:xfrm>
            <a:off x="1939424" y="70650"/>
            <a:ext cx="1822202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ring the Colosseum in Rome, Italy During a Clear Day in 2024 (Fornecido por Getty Images)" id="62" name="Google Shape;62;p13"/>
          <p:cNvPicPr preferRelativeResize="0"/>
          <p:nvPr/>
        </p:nvPicPr>
        <p:blipFill rotWithShape="1">
          <a:blip r:embed="rId5">
            <a:alphaModFix amt="35000"/>
          </a:blip>
          <a:srcRect b="0" l="16202" r="35227" t="0"/>
          <a:stretch/>
        </p:blipFill>
        <p:spPr>
          <a:xfrm>
            <a:off x="380265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2955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92775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05600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N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53" name="Google Shape;153;p22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2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letters may require normalization logic (e.g., Unicode vs. ASCII), while purely numeric ones are processed faster.</a:t>
            </a:r>
            <a:endParaRPr sz="1300"/>
          </a:p>
        </p:txBody>
      </p:sp>
      <p:sp>
        <p:nvSpPr>
          <p:cNvPr id="155" name="Google Shape;155;p22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Suggested practices</a:t>
            </a:r>
            <a:endParaRPr sz="3500"/>
          </a:p>
        </p:txBody>
      </p:sp>
      <p:cxnSp>
        <p:nvCxnSpPr>
          <p:cNvPr id="156" name="Google Shape;156;p22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4294967295" type="subTitle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Systems must capture and distinguish these prefixes to prevent ambiguity between jurisdictions or types of person.</a:t>
            </a:r>
            <a:endParaRPr sz="1300"/>
          </a:p>
        </p:txBody>
      </p:sp>
      <p:sp>
        <p:nvSpPr>
          <p:cNvPr id="159" name="Google Shape;159;p22"/>
          <p:cNvSpPr txBox="1"/>
          <p:nvPr>
            <p:ph idx="4294967295" type="subTitle"/>
          </p:nvPr>
        </p:nvSpPr>
        <p:spPr>
          <a:xfrm>
            <a:off x="264850" y="2486563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letters may require normalization logic (e.g., Unicode vs. ASCII), while purely numeric ones are processed faster.</a:t>
            </a:r>
            <a:endParaRPr sz="1300"/>
          </a:p>
        </p:txBody>
      </p:sp>
      <p:sp>
        <p:nvSpPr>
          <p:cNvPr id="160" name="Google Shape;160;p22"/>
          <p:cNvSpPr txBox="1"/>
          <p:nvPr>
            <p:ph idx="4294967295" type="subTitle"/>
          </p:nvPr>
        </p:nvSpPr>
        <p:spPr>
          <a:xfrm>
            <a:off x="4833925" y="248657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The vast majority allows consistency checking, increasing robustness against typing errors through the check digit.</a:t>
            </a:r>
            <a:endParaRPr sz="1300"/>
          </a:p>
        </p:txBody>
      </p:sp>
      <p:sp>
        <p:nvSpPr>
          <p:cNvPr id="161" name="Google Shape;161;p22"/>
          <p:cNvSpPr txBox="1"/>
          <p:nvPr>
            <p:ph idx="4294967295" type="subTitle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Regarding historical changes, it is necessary to version or maintain legacy rules for a small group of countries.</a:t>
            </a:r>
            <a:endParaRPr sz="1300"/>
          </a:p>
        </p:txBody>
      </p:sp>
      <p:sp>
        <p:nvSpPr>
          <p:cNvPr id="162" name="Google Shape;162;p22"/>
          <p:cNvSpPr txBox="1"/>
          <p:nvPr>
            <p:ph idx="4294967295" type="subTitle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About</a:t>
            </a:r>
            <a:r>
              <a:rPr lang="pt-BR" sz="1300"/>
              <a:t> the d</a:t>
            </a:r>
            <a:r>
              <a:rPr lang="pt-BR" sz="1300"/>
              <a:t>ate of birth</a:t>
            </a:r>
            <a:r>
              <a:rPr lang="pt-BR" sz="1300"/>
              <a:t>, </a:t>
            </a:r>
            <a:r>
              <a:rPr lang="pt-BR" sz="1300"/>
              <a:t>in addition to identifying, they allow validating the age range, but require additional extraction and age calculation logic.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67" name="Google Shape;167;p23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resident and non-resident profiles may require different procedures in almost 1 in 5 jurisdictions.</a:t>
            </a:r>
            <a:endParaRPr sz="1300"/>
          </a:p>
        </p:txBody>
      </p:sp>
      <p:sp>
        <p:nvSpPr>
          <p:cNvPr id="169" name="Google Shape;169;p23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Suggested practices</a:t>
            </a:r>
            <a:endParaRPr sz="3500"/>
          </a:p>
        </p:txBody>
      </p:sp>
      <p:cxnSp>
        <p:nvCxnSpPr>
          <p:cNvPr id="170" name="Google Shape;170;p23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3"/>
          <p:cNvSpPr txBox="1"/>
          <p:nvPr>
            <p:ph idx="4294967295" type="subTitle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86% of countries already use DV; implementing universal algorithm (Mod 10/11, ISO 7064) will increase reliability.</a:t>
            </a:r>
            <a:endParaRPr sz="1300"/>
          </a:p>
        </p:txBody>
      </p:sp>
      <p:sp>
        <p:nvSpPr>
          <p:cNvPr id="173" name="Google Shape;173;p23"/>
          <p:cNvSpPr txBox="1"/>
          <p:nvPr>
            <p:ph idx="4294967295" type="subTitle"/>
          </p:nvPr>
        </p:nvSpPr>
        <p:spPr>
          <a:xfrm>
            <a:off x="264863" y="2636538"/>
            <a:ext cx="4045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Modularize prefix identification (e.g., “BR”, “PT”, “BE-VAT”) to allow extensibility.</a:t>
            </a:r>
            <a:endParaRPr sz="1300"/>
          </a:p>
        </p:txBody>
      </p:sp>
      <p:sp>
        <p:nvSpPr>
          <p:cNvPr id="174" name="Google Shape;174;p23"/>
          <p:cNvSpPr txBox="1"/>
          <p:nvPr>
            <p:ph idx="4294967295" type="subTitle"/>
          </p:nvPr>
        </p:nvSpPr>
        <p:spPr>
          <a:xfrm>
            <a:off x="4833938" y="2636559"/>
            <a:ext cx="4045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Normalize input (uppercase, accent removal) and use generic regular expressions.</a:t>
            </a:r>
            <a:endParaRPr sz="1300"/>
          </a:p>
        </p:txBody>
      </p:sp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Maintain history for countries that “changed over time” (13%), recording the validity of each rule.</a:t>
            </a:r>
            <a:endParaRPr sz="1300"/>
          </a:p>
        </p:txBody>
      </p:sp>
      <p:sp>
        <p:nvSpPr>
          <p:cNvPr id="176" name="Google Shape;176;p23"/>
          <p:cNvSpPr txBox="1"/>
          <p:nvPr>
            <p:ph idx="4294967295" type="subTitle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For countries that embed date (21%), present proof of concept for age extraction and calculation.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chemeClr val="dk1"/>
                </a:highlight>
              </a:rPr>
              <a:t>Overall quantity</a:t>
            </a:r>
            <a:endParaRPr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highlight>
                  <a:schemeClr val="dk1"/>
                </a:highlight>
              </a:rPr>
              <a:t>Total number of countries analyzed: 63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71" name="Google Shape;71;p14" title="Captura de tela 2025-07-22 172625.png"/>
          <p:cNvPicPr preferRelativeResize="0"/>
          <p:nvPr/>
        </p:nvPicPr>
        <p:blipFill rotWithShape="1">
          <a:blip r:embed="rId3">
            <a:alphaModFix/>
          </a:blip>
          <a:srcRect b="0" l="7584" r="10862" t="0"/>
          <a:stretch/>
        </p:blipFill>
        <p:spPr>
          <a:xfrm>
            <a:off x="76200" y="70650"/>
            <a:ext cx="4442400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aptura de tela 2025-07-22 173302.png"/>
          <p:cNvPicPr preferRelativeResize="0"/>
          <p:nvPr/>
        </p:nvPicPr>
        <p:blipFill rotWithShape="1">
          <a:blip r:embed="rId4">
            <a:alphaModFix/>
          </a:blip>
          <a:srcRect b="41629" l="0" r="0" t="0"/>
          <a:stretch/>
        </p:blipFill>
        <p:spPr>
          <a:xfrm>
            <a:off x="461935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Captura de tela 2025-07-22 173004.png"/>
          <p:cNvPicPr preferRelativeResize="0"/>
          <p:nvPr/>
        </p:nvPicPr>
        <p:blipFill rotWithShape="1">
          <a:blip r:embed="rId5">
            <a:alphaModFix/>
          </a:blip>
          <a:srcRect b="34056" l="0" r="0" t="987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thematics background made with solid numbers (Fornecido por Getty Images)" id="78" name="Google Shape;78;p15"/>
          <p:cNvPicPr preferRelativeResize="0"/>
          <p:nvPr/>
        </p:nvPicPr>
        <p:blipFill rotWithShape="1">
          <a:blip r:embed="rId3">
            <a:alphaModFix amt="7000"/>
          </a:blip>
          <a:srcRect b="0" l="20936" r="20936" t="0"/>
          <a:stretch/>
        </p:blipFill>
        <p:spPr>
          <a:xfrm>
            <a:off x="4572000" y="-373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Alphanumeric format</a:t>
            </a:r>
            <a:endParaRPr sz="4200"/>
          </a:p>
        </p:txBody>
      </p:sp>
      <p:sp>
        <p:nvSpPr>
          <p:cNvPr id="80" name="Google Shape;80;p15"/>
          <p:cNvSpPr txBox="1"/>
          <p:nvPr>
            <p:ph idx="4294967295" type="subTitle"/>
          </p:nvPr>
        </p:nvSpPr>
        <p:spPr>
          <a:xfrm>
            <a:off x="264450" y="17863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22 (35 %)</a:t>
            </a:r>
            <a:endParaRPr sz="2100"/>
          </a:p>
        </p:txBody>
      </p:sp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Numeric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format</a:t>
            </a:r>
            <a:endParaRPr sz="4200"/>
          </a:p>
        </p:txBody>
      </p:sp>
      <p:sp>
        <p:nvSpPr>
          <p:cNvPr id="82" name="Google Shape;82;p15"/>
          <p:cNvSpPr txBox="1"/>
          <p:nvPr>
            <p:ph idx="4294967295" type="subTitle"/>
          </p:nvPr>
        </p:nvSpPr>
        <p:spPr>
          <a:xfrm>
            <a:off x="4834350" y="1786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(65 %)</a:t>
            </a:r>
            <a:endParaRPr sz="2100"/>
          </a:p>
        </p:txBody>
      </p:sp>
      <p:pic>
        <p:nvPicPr>
          <p:cNvPr id="83" name="Google Shape;83;p15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b="-65989" l="-1208" r="-1208" t="-64904"/>
          <a:stretch/>
        </p:blipFill>
        <p:spPr>
          <a:xfrm>
            <a:off x="4572000" y="10295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 title="Captura de tela 2025-07-22 1809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7000"/>
            <a:ext cx="4504350" cy="22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ful plastic letters (Fornecido por Getty Images)" id="89" name="Google Shape;89;p16"/>
          <p:cNvPicPr preferRelativeResize="0"/>
          <p:nvPr/>
        </p:nvPicPr>
        <p:blipFill rotWithShape="1">
          <a:blip r:embed="rId3">
            <a:alphaModFix amt="15000"/>
          </a:blip>
          <a:srcRect b="0" l="20897" r="20891" t="0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</a:t>
            </a:r>
            <a:endParaRPr sz="3500"/>
          </a:p>
        </p:txBody>
      </p:sp>
      <p:sp>
        <p:nvSpPr>
          <p:cNvPr id="91" name="Google Shape;91;p16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24 (38 %)</a:t>
            </a:r>
            <a:endParaRPr sz="2100"/>
          </a:p>
        </p:txBody>
      </p:sp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Without</a:t>
            </a:r>
            <a:endParaRPr sz="3500"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39 (62 %)</a:t>
            </a:r>
            <a:endParaRPr sz="2100"/>
          </a:p>
        </p:txBody>
      </p:sp>
      <p:pic>
        <p:nvPicPr>
          <p:cNvPr id="94" name="Google Shape;94;p16" title="Captura de tela 2025-07-22 181551.png"/>
          <p:cNvPicPr preferRelativeResize="0"/>
          <p:nvPr/>
        </p:nvPicPr>
        <p:blipFill rotWithShape="1">
          <a:blip r:embed="rId4">
            <a:alphaModFix/>
          </a:blip>
          <a:srcRect b="18786" l="1394" r="1082" t="10929"/>
          <a:stretch/>
        </p:blipFill>
        <p:spPr>
          <a:xfrm>
            <a:off x="2375613" y="2627850"/>
            <a:ext cx="4392775" cy="22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Use of prefixes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ful plastic letters (Fornecido por Getty Images)" id="100" name="Google Shape;100;p17"/>
          <p:cNvPicPr preferRelativeResize="0"/>
          <p:nvPr/>
        </p:nvPicPr>
        <p:blipFill rotWithShape="1">
          <a:blip r:embed="rId3">
            <a:alphaModFix amt="15000"/>
          </a:blip>
          <a:srcRect b="0" l="20897" r="20891" t="0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</a:t>
            </a:r>
            <a:endParaRPr sz="3500"/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Without</a:t>
            </a:r>
            <a:endParaRPr sz="3500"/>
          </a:p>
        </p:txBody>
      </p:sp>
      <p:sp>
        <p:nvSpPr>
          <p:cNvPr id="104" name="Google Shape;104;p17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05" name="Google Shape;105;p17" title="Captura de tela 2025-07-22 192620.png"/>
          <p:cNvPicPr preferRelativeResize="0"/>
          <p:nvPr/>
        </p:nvPicPr>
        <p:blipFill rotWithShape="1">
          <a:blip r:embed="rId4">
            <a:alphaModFix/>
          </a:blip>
          <a:srcRect b="39081" l="0" r="0" t="139"/>
          <a:stretch/>
        </p:blipFill>
        <p:spPr>
          <a:xfrm>
            <a:off x="2375625" y="2786800"/>
            <a:ext cx="4392750" cy="1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Check digit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parchment paper (Fornecido por Getty Images)" id="111" name="Google Shape;111;p18"/>
          <p:cNvPicPr preferRelativeResize="0"/>
          <p:nvPr/>
        </p:nvPicPr>
        <p:blipFill rotWithShape="1">
          <a:blip r:embed="rId3">
            <a:alphaModFix amt="35000"/>
          </a:blip>
          <a:srcRect b="8712" l="5126" r="5563" t="8704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Yes</a:t>
            </a:r>
            <a:endParaRPr sz="3500"/>
          </a:p>
        </p:txBody>
      </p:sp>
      <p:sp>
        <p:nvSpPr>
          <p:cNvPr id="113" name="Google Shape;113;p18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14" name="Google Shape;114;p18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No</a:t>
            </a:r>
            <a:endParaRPr sz="3500"/>
          </a:p>
        </p:txBody>
      </p:sp>
      <p:sp>
        <p:nvSpPr>
          <p:cNvPr id="115" name="Google Shape;115;p18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16" name="Google Shape;116;p18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b="54221" l="40935" r="7457" t="3539"/>
          <a:stretch/>
        </p:blipFill>
        <p:spPr>
          <a:xfrm>
            <a:off x="1153550" y="3185100"/>
            <a:ext cx="2267000" cy="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Historical changes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thday cake and balloon (Fornecido por Getty Images)" id="122" name="Google Shape;122;p19"/>
          <p:cNvPicPr preferRelativeResize="0"/>
          <p:nvPr/>
        </p:nvPicPr>
        <p:blipFill rotWithShape="1">
          <a:blip r:embed="rId3">
            <a:alphaModFix amt="15000"/>
          </a:blip>
          <a:srcRect b="8322" l="0" r="0" t="15254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Yes</a:t>
            </a:r>
            <a:endParaRPr sz="3500"/>
          </a:p>
        </p:txBody>
      </p:sp>
      <p:sp>
        <p:nvSpPr>
          <p:cNvPr id="124" name="Google Shape;124;p19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13</a:t>
            </a:r>
            <a:r>
              <a:rPr lang="pt-BR" sz="2100"/>
              <a:t> (21 %)</a:t>
            </a:r>
            <a:endParaRPr sz="2100"/>
          </a:p>
        </p:txBody>
      </p:sp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No</a:t>
            </a:r>
            <a:endParaRPr sz="3500"/>
          </a:p>
        </p:txBody>
      </p:sp>
      <p:sp>
        <p:nvSpPr>
          <p:cNvPr id="126" name="Google Shape;126;p19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50</a:t>
            </a:r>
            <a:r>
              <a:rPr lang="pt-BR" sz="2100"/>
              <a:t> (79 %)</a:t>
            </a:r>
            <a:endParaRPr sz="2100"/>
          </a:p>
        </p:txBody>
      </p:sp>
      <p:pic>
        <p:nvPicPr>
          <p:cNvPr id="127" name="Google Shape;127;p19" title="Captura de tela 2025-07-28 134043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138" y="2738525"/>
            <a:ext cx="6395726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Date of birth</a:t>
            </a:r>
            <a:endParaRPr sz="3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33" name="Google Shape;133;p20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" name="Google Shape;134;p20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63 (100%) report different fields for individuals and legal entities</a:t>
            </a:r>
            <a:endParaRPr sz="2100"/>
          </a:p>
        </p:txBody>
      </p:sp>
      <p:pic>
        <p:nvPicPr>
          <p:cNvPr id="135" name="Google Shape;135;p20" title="Captura de tela 2025-07-28 141308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137" y="3170450"/>
            <a:ext cx="7153725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Individuals vs. Legal Entities</a:t>
            </a:r>
            <a:endParaRPr sz="3500"/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4835400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16 (25%) have both alphanumeric PF and PJ</a:t>
            </a:r>
            <a:endParaRPr sz="2100"/>
          </a:p>
        </p:txBody>
      </p:sp>
      <p:sp>
        <p:nvSpPr>
          <p:cNvPr id="138" name="Google Shape;138;p20"/>
          <p:cNvSpPr txBox="1"/>
          <p:nvPr>
            <p:ph idx="4294967295" type="subTitle"/>
          </p:nvPr>
        </p:nvSpPr>
        <p:spPr>
          <a:xfrm>
            <a:off x="266325" y="21967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(65%) use the same name for PF and PJ</a:t>
            </a:r>
            <a:endParaRPr sz="2100"/>
          </a:p>
        </p:txBody>
      </p:sp>
      <p:sp>
        <p:nvSpPr>
          <p:cNvPr id="139" name="Google Shape;139;p20"/>
          <p:cNvSpPr txBox="1"/>
          <p:nvPr>
            <p:ph idx="4294967295" type="subTitle"/>
          </p:nvPr>
        </p:nvSpPr>
        <p:spPr>
          <a:xfrm>
            <a:off x="4835400" y="2196737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40 (63%) maintain the same number of digits for PF and PJ</a:t>
            </a:r>
            <a:endParaRPr sz="2100"/>
          </a:p>
        </p:txBody>
      </p:sp>
      <p:cxnSp>
        <p:nvCxnSpPr>
          <p:cNvPr id="140" name="Google Shape;140;p20"/>
          <p:cNvCxnSpPr/>
          <p:nvPr/>
        </p:nvCxnSpPr>
        <p:spPr>
          <a:xfrm>
            <a:off x="260988" y="21484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of a Globe, Light and Binary Code (Fornecido por Getty Images)" id="145" name="Google Shape;145;p21"/>
          <p:cNvPicPr preferRelativeResize="0"/>
          <p:nvPr/>
        </p:nvPicPr>
        <p:blipFill rotWithShape="1">
          <a:blip r:embed="rId3">
            <a:alphaModFix amt="15000"/>
          </a:blip>
          <a:srcRect b="5068" l="0" r="0" t="5068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1" title="Captura de tela 2025-07-28 141655.png"/>
          <p:cNvPicPr preferRelativeResize="0"/>
          <p:nvPr/>
        </p:nvPicPr>
        <p:blipFill rotWithShape="1">
          <a:blip r:embed="rId4">
            <a:alphaModFix/>
          </a:blip>
          <a:srcRect b="-910" l="0" r="0" t="910"/>
          <a:stretch/>
        </p:blipFill>
        <p:spPr>
          <a:xfrm>
            <a:off x="1456818" y="1929150"/>
            <a:ext cx="6230363" cy="2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Length standards</a:t>
            </a:r>
            <a:endParaRPr sz="3500"/>
          </a:p>
        </p:txBody>
      </p:sp>
      <p:sp>
        <p:nvSpPr>
          <p:cNvPr id="148" name="Google Shape;148;p21"/>
          <p:cNvSpPr txBox="1"/>
          <p:nvPr>
            <p:ph idx="4294967295" type="subTitle"/>
          </p:nvPr>
        </p:nvSpPr>
        <p:spPr>
          <a:xfrm>
            <a:off x="840750" y="1178400"/>
            <a:ext cx="746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The “8 digits + 1 check digit” pattern is the most common.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